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396" r:id="rId2"/>
    <p:sldId id="390" r:id="rId3"/>
    <p:sldId id="391" r:id="rId4"/>
    <p:sldId id="392" r:id="rId5"/>
    <p:sldId id="393" r:id="rId6"/>
    <p:sldId id="394" r:id="rId7"/>
    <p:sldId id="397" r:id="rId8"/>
    <p:sldId id="395" r:id="rId9"/>
    <p:sldId id="398" r:id="rId10"/>
  </p:sldIdLst>
  <p:sldSz cx="9906000" cy="6858000" type="A4"/>
  <p:notesSz cx="6797675" cy="9926638"/>
  <p:custDataLst>
    <p:tags r:id="rId12"/>
  </p:custDataLst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C95803"/>
    <a:srgbClr val="FCFCD0"/>
    <a:srgbClr val="FDFEF0"/>
    <a:srgbClr val="F6FABE"/>
    <a:srgbClr val="FF3300"/>
    <a:srgbClr val="FF2F2F"/>
    <a:srgbClr val="0084DE"/>
    <a:srgbClr val="0099FF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ile medio 2 - Color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Stile medio 2 - Color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64" autoAdjust="0"/>
    <p:restoredTop sz="94629" autoAdjust="0"/>
  </p:normalViewPr>
  <p:slideViewPr>
    <p:cSldViewPr>
      <p:cViewPr varScale="1">
        <p:scale>
          <a:sx n="75" d="100"/>
          <a:sy n="75" d="100"/>
        </p:scale>
        <p:origin x="1138" y="53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5659" cy="496332"/>
          </a:xfrm>
          <a:prstGeom prst="rect">
            <a:avLst/>
          </a:prstGeom>
        </p:spPr>
        <p:txBody>
          <a:bodyPr vert="horz" lIns="91285" tIns="45642" rIns="91285" bIns="45642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285" tIns="45642" rIns="91285" bIns="45642" rtlCol="0"/>
          <a:lstStyle>
            <a:lvl1pPr algn="r">
              <a:defRPr sz="1200"/>
            </a:lvl1pPr>
          </a:lstStyle>
          <a:p>
            <a:fld id="{5CF27C95-143A-4993-B2EB-203A67CA5751}" type="datetimeFigureOut">
              <a:rPr lang="it-IT" smtClean="0"/>
              <a:t>13/10/2021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527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85" tIns="45642" rIns="91285" bIns="45642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79768" y="4715155"/>
            <a:ext cx="5438140" cy="4466987"/>
          </a:xfrm>
          <a:prstGeom prst="rect">
            <a:avLst/>
          </a:prstGeom>
        </p:spPr>
        <p:txBody>
          <a:bodyPr vert="horz" lIns="91285" tIns="45642" rIns="91285" bIns="45642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2" y="9428584"/>
            <a:ext cx="2945659" cy="496332"/>
          </a:xfrm>
          <a:prstGeom prst="rect">
            <a:avLst/>
          </a:prstGeom>
        </p:spPr>
        <p:txBody>
          <a:bodyPr vert="horz" lIns="91285" tIns="45642" rIns="91285" bIns="45642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1285" tIns="45642" rIns="91285" bIns="45642" rtlCol="0" anchor="b"/>
          <a:lstStyle>
            <a:lvl1pPr algn="r">
              <a:defRPr sz="1200"/>
            </a:lvl1pPr>
          </a:lstStyle>
          <a:p>
            <a:fld id="{8723CAB0-BC4A-49BE-A794-BF84562E61B7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42619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23CAB0-BC4A-49BE-A794-BF84562E61B7}" type="slidenum">
              <a:rPr lang="it-IT" smtClean="0"/>
              <a:t>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171478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pert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pic>
        <p:nvPicPr>
          <p:cNvPr id="9" name="Picture 2" descr="D:\Utility\LOGHI\restyling logo agenzia demanio.jp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532" y="5445224"/>
            <a:ext cx="2823628" cy="78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210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agine seguen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sp>
        <p:nvSpPr>
          <p:cNvPr id="6" name="Text Box 9"/>
          <p:cNvSpPr txBox="1">
            <a:spLocks noChangeArrowheads="1"/>
          </p:cNvSpPr>
          <p:nvPr userDrawn="1"/>
        </p:nvSpPr>
        <p:spPr bwMode="auto">
          <a:xfrm>
            <a:off x="8892044" y="6392361"/>
            <a:ext cx="46987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B2DB66C-E3A9-4FCD-9C14-00BF6C2B14D1}" type="slidenum">
              <a:rPr lang="it-IT" sz="1200" b="1" smtClean="0"/>
              <a:pPr marL="0" marR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‹N›</a:t>
            </a:fld>
            <a:endParaRPr lang="it-IT" sz="1200" b="1" dirty="0" smtClean="0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613" y="6088312"/>
            <a:ext cx="1276831" cy="36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836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905999" cy="6858000"/>
          </a:xfrm>
          <a:prstGeom prst="rect">
            <a:avLst/>
          </a:prstGeom>
        </p:spPr>
      </p:pic>
      <p:pic>
        <p:nvPicPr>
          <p:cNvPr id="8" name="Picture 2" descr="D:\Utility\LOGHI\restyling logo agenzia demanio.jpg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9532" y="5445224"/>
            <a:ext cx="2823628" cy="78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72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microsoft.com/office/2007/relationships/hdphoto" Target="../media/hdphoto1.wdp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1280592" y="1124744"/>
            <a:ext cx="7401272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it-IT" altLang="it-IT" sz="4800" b="1" dirty="0" smtClean="0">
              <a:solidFill>
                <a:srgbClr val="CC0000"/>
              </a:solidFill>
            </a:endParaRPr>
          </a:p>
          <a:p>
            <a:pPr algn="ctr"/>
            <a:r>
              <a:rPr lang="it-IT" altLang="it-IT" sz="4000" b="1" dirty="0" smtClean="0">
                <a:solidFill>
                  <a:srgbClr val="CC0000"/>
                </a:solidFill>
              </a:rPr>
              <a:t>Protocollo d’intesa con il Ministero della Difesa per la </a:t>
            </a:r>
            <a:r>
              <a:rPr lang="it-IT" altLang="it-IT" sz="4000" b="1" dirty="0" err="1" smtClean="0">
                <a:solidFill>
                  <a:srgbClr val="CC0000"/>
                </a:solidFill>
              </a:rPr>
              <a:t>rifunzionalizzaione</a:t>
            </a:r>
            <a:r>
              <a:rPr lang="it-IT" altLang="it-IT" sz="4000" b="1" dirty="0" smtClean="0">
                <a:solidFill>
                  <a:srgbClr val="CC0000"/>
                </a:solidFill>
              </a:rPr>
              <a:t> della Caserma De </a:t>
            </a:r>
            <a:r>
              <a:rPr lang="it-IT" altLang="it-IT" sz="4000" b="1" dirty="0" err="1" smtClean="0">
                <a:solidFill>
                  <a:srgbClr val="CC0000"/>
                </a:solidFill>
              </a:rPr>
              <a:t>Cristoforis</a:t>
            </a:r>
            <a:r>
              <a:rPr lang="it-IT" altLang="it-IT" sz="4000" b="1" dirty="0" smtClean="0">
                <a:solidFill>
                  <a:srgbClr val="CC0000"/>
                </a:solidFill>
              </a:rPr>
              <a:t>  - Como</a:t>
            </a:r>
            <a:endParaRPr lang="it-IT" altLang="it-IT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43296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560512" y="1052736"/>
            <a:ext cx="8645746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400" dirty="0" smtClean="0"/>
              <a:t>Nell’anno 2014, in vista della successiva chiusura del CEDOC e tenuto conto dell’assenza di immobili demaniali nell’ambito comunale, si è ipotizzata la </a:t>
            </a:r>
            <a:r>
              <a:rPr lang="it-IT" sz="1400" dirty="0" err="1" smtClean="0"/>
              <a:t>rinfunzionalizzazione</a:t>
            </a:r>
            <a:r>
              <a:rPr lang="it-IT" sz="1400" dirty="0" smtClean="0"/>
              <a:t> della Caserma De </a:t>
            </a:r>
            <a:r>
              <a:rPr lang="it-IT" sz="1400" dirty="0" err="1" smtClean="0"/>
              <a:t>Cristoforis</a:t>
            </a:r>
            <a:r>
              <a:rPr lang="it-IT" sz="1400" dirty="0" smtClean="0"/>
              <a:t> per realizzarvi un polo degli uffici pubblici statali.</a:t>
            </a:r>
          </a:p>
          <a:p>
            <a:pPr algn="just"/>
            <a:r>
              <a:rPr lang="it-IT" sz="1400" dirty="0" smtClean="0"/>
              <a:t>Nello specifico, le Amministrazioni pubbliche che sono destinate a confluire all’interno del complesso sono le seguenti:</a:t>
            </a:r>
          </a:p>
          <a:p>
            <a:pPr algn="just"/>
            <a:endParaRPr lang="it-IT" sz="1400" dirty="0" smtClean="0"/>
          </a:p>
          <a:p>
            <a:pPr algn="just"/>
            <a:r>
              <a:rPr lang="it-IT" sz="1400" b="1" dirty="0" smtClean="0"/>
              <a:t>- PREFETTURA DI COMO</a:t>
            </a:r>
          </a:p>
          <a:p>
            <a:pPr algn="just"/>
            <a:endParaRPr lang="it-IT" sz="1400" b="1" dirty="0" smtClean="0"/>
          </a:p>
          <a:p>
            <a:pPr algn="just"/>
            <a:r>
              <a:rPr lang="it-IT" sz="1400" b="1" dirty="0" smtClean="0"/>
              <a:t>- ISPETTORATO TERRITORIALE DEL LAVORO</a:t>
            </a:r>
          </a:p>
          <a:p>
            <a:pPr algn="just"/>
            <a:endParaRPr lang="it-IT" sz="1400" b="1" dirty="0" smtClean="0"/>
          </a:p>
          <a:p>
            <a:pPr algn="just"/>
            <a:r>
              <a:rPr lang="it-IT" sz="1400" b="1" dirty="0" smtClean="0"/>
              <a:t>- AGENZIA DELLE ENTRATE DI COMO E RELATIVI</a:t>
            </a:r>
          </a:p>
          <a:p>
            <a:pPr algn="just"/>
            <a:r>
              <a:rPr lang="it-IT" sz="1400" b="1" dirty="0" smtClean="0"/>
              <a:t>UFFICI TERRITORIALI DI CANTU’ ED ERBA</a:t>
            </a:r>
          </a:p>
          <a:p>
            <a:pPr algn="just"/>
            <a:endParaRPr lang="it-IT" sz="1400" b="1" dirty="0" smtClean="0"/>
          </a:p>
          <a:p>
            <a:pPr algn="just"/>
            <a:r>
              <a:rPr lang="it-IT" sz="1400" b="1" dirty="0" smtClean="0"/>
              <a:t>- COMMISSIONE TRIBUTARIA PROVINCIALE</a:t>
            </a:r>
          </a:p>
          <a:p>
            <a:pPr algn="just"/>
            <a:endParaRPr lang="it-IT" sz="1400" b="1" dirty="0" smtClean="0"/>
          </a:p>
          <a:p>
            <a:pPr algn="just"/>
            <a:r>
              <a:rPr lang="it-IT" sz="1400" b="1" dirty="0" smtClean="0"/>
              <a:t>- MIC – ARCHIVIO DI STATO DI COMO</a:t>
            </a:r>
            <a:endParaRPr lang="it-IT" sz="1400" dirty="0" smtClean="0"/>
          </a:p>
          <a:p>
            <a:pPr algn="just"/>
            <a:endParaRPr lang="it-IT" sz="1400" b="1" dirty="0"/>
          </a:p>
          <a:p>
            <a:pPr algn="just"/>
            <a:r>
              <a:rPr lang="it-IT" sz="1400" b="1" dirty="0" smtClean="0"/>
              <a:t>- UFFICIO ESECUZIONE PENALE ESTERNA DI COMO</a:t>
            </a:r>
          </a:p>
          <a:p>
            <a:pPr algn="just"/>
            <a:endParaRPr lang="it-IT" sz="1400" b="1" dirty="0" smtClean="0"/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1601" y="2204864"/>
            <a:ext cx="4968552" cy="3896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32521" y="380147"/>
            <a:ext cx="8747632" cy="668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altLang="it-IT" sz="2800" b="1" dirty="0" smtClean="0">
                <a:solidFill>
                  <a:srgbClr val="CC0000"/>
                </a:solidFill>
              </a:rPr>
              <a:t>Il progetto di Federal Building</a:t>
            </a:r>
          </a:p>
        </p:txBody>
      </p:sp>
    </p:spTree>
    <p:extLst>
      <p:ext uri="{BB962C8B-B14F-4D97-AF65-F5344CB8AC3E}">
        <p14:creationId xmlns:p14="http://schemas.microsoft.com/office/powerpoint/2010/main" val="1283498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874821" y="116632"/>
            <a:ext cx="8742322" cy="120099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endParaRPr lang="it-IT" altLang="it-IT" sz="3200" b="1" dirty="0">
              <a:solidFill>
                <a:srgbClr val="CC0000"/>
              </a:solidFill>
            </a:endParaRPr>
          </a:p>
        </p:txBody>
      </p:sp>
      <p:sp>
        <p:nvSpPr>
          <p:cNvPr id="12" name="Line 10"/>
          <p:cNvSpPr>
            <a:spLocks noChangeShapeType="1"/>
          </p:cNvSpPr>
          <p:nvPr/>
        </p:nvSpPr>
        <p:spPr bwMode="auto">
          <a:xfrm>
            <a:off x="2360712" y="6399084"/>
            <a:ext cx="6912767" cy="0"/>
          </a:xfrm>
          <a:prstGeom prst="line">
            <a:avLst/>
          </a:prstGeom>
          <a:noFill/>
          <a:ln w="9525">
            <a:solidFill>
              <a:srgbClr val="80808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>
              <a:solidFill>
                <a:prstClr val="black"/>
              </a:solidFill>
            </a:endParaRPr>
          </a:p>
        </p:txBody>
      </p:sp>
      <p:sp>
        <p:nvSpPr>
          <p:cNvPr id="42" name="Rettangolo 41"/>
          <p:cNvSpPr/>
          <p:nvPr/>
        </p:nvSpPr>
        <p:spPr>
          <a:xfrm>
            <a:off x="3077881" y="6509949"/>
            <a:ext cx="280089" cy="17928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29" tIns="45715" rIns="91429" bIns="45715" rtlCol="0" anchor="ctr"/>
          <a:lstStyle/>
          <a:p>
            <a:pPr marL="0" marR="0" lvl="0" indent="0" algn="ctr" defTabSz="1279371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600" b="1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n-ea"/>
              <a:cs typeface="+mn-cs"/>
            </a:endParaRPr>
          </a:p>
        </p:txBody>
      </p:sp>
      <p:sp>
        <p:nvSpPr>
          <p:cNvPr id="43" name="Rettangolo 42"/>
          <p:cNvSpPr/>
          <p:nvPr/>
        </p:nvSpPr>
        <p:spPr>
          <a:xfrm>
            <a:off x="6384788" y="6512476"/>
            <a:ext cx="280089" cy="17928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29" tIns="45715" rIns="91429" bIns="45715" rtlCol="0" anchor="ctr"/>
          <a:lstStyle/>
          <a:p>
            <a:pPr marL="0" marR="0" lvl="0" indent="0" algn="ctr" defTabSz="1279371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900" b="1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n-ea"/>
              <a:cs typeface="+mn-cs"/>
            </a:endParaRPr>
          </a:p>
        </p:txBody>
      </p:sp>
      <p:sp>
        <p:nvSpPr>
          <p:cNvPr id="44" name="CasellaDiTesto 43"/>
          <p:cNvSpPr txBox="1"/>
          <p:nvPr/>
        </p:nvSpPr>
        <p:spPr>
          <a:xfrm>
            <a:off x="6682529" y="6485754"/>
            <a:ext cx="114326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 sz="900" dirty="0" smtClean="0">
                <a:solidFill>
                  <a:prstClr val="black"/>
                </a:solidFill>
              </a:rPr>
              <a:t>STATO : uso gratuito</a:t>
            </a:r>
            <a:endParaRPr lang="it-IT" sz="900" dirty="0">
              <a:solidFill>
                <a:prstClr val="black"/>
              </a:solidFill>
            </a:endParaRPr>
          </a:p>
        </p:txBody>
      </p:sp>
      <p:sp>
        <p:nvSpPr>
          <p:cNvPr id="47" name="Rettangolo 46"/>
          <p:cNvSpPr/>
          <p:nvPr/>
        </p:nvSpPr>
        <p:spPr>
          <a:xfrm>
            <a:off x="4959539" y="6505398"/>
            <a:ext cx="280089" cy="179283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 w="1905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91429" tIns="45715" rIns="91429" bIns="45715" rtlCol="0" anchor="ctr"/>
          <a:lstStyle/>
          <a:p>
            <a:pPr marL="0" marR="0" lvl="0" indent="0" algn="ctr" defTabSz="1279371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600" b="1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ea typeface="+mn-ea"/>
              <a:cs typeface="+mn-cs"/>
            </a:endParaRPr>
          </a:p>
        </p:txBody>
      </p:sp>
      <p:sp>
        <p:nvSpPr>
          <p:cNvPr id="48" name="CasellaDiTesto 47"/>
          <p:cNvSpPr txBox="1"/>
          <p:nvPr/>
        </p:nvSpPr>
        <p:spPr>
          <a:xfrm>
            <a:off x="5230708" y="6479623"/>
            <a:ext cx="99097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it-IT" sz="900" dirty="0" smtClean="0">
                <a:solidFill>
                  <a:prstClr val="black"/>
                </a:solidFill>
              </a:rPr>
              <a:t>PRIVATI : FIP/FP1</a:t>
            </a:r>
            <a:endParaRPr lang="it-IT" sz="900" dirty="0">
              <a:solidFill>
                <a:prstClr val="black"/>
              </a:solidFill>
            </a:endParaRPr>
          </a:p>
        </p:txBody>
      </p:sp>
      <p:sp>
        <p:nvSpPr>
          <p:cNvPr id="163" name="CasellaDiTesto 162"/>
          <p:cNvSpPr txBox="1"/>
          <p:nvPr/>
        </p:nvSpPr>
        <p:spPr>
          <a:xfrm>
            <a:off x="3357970" y="6484174"/>
            <a:ext cx="141577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dirty="0" smtClean="0"/>
              <a:t>PRIVATI : locazioni passive</a:t>
            </a:r>
            <a:endParaRPr lang="it-IT" sz="900" dirty="0"/>
          </a:p>
        </p:txBody>
      </p:sp>
      <p:grpSp>
        <p:nvGrpSpPr>
          <p:cNvPr id="3" name="Gruppo 2"/>
          <p:cNvGrpSpPr/>
          <p:nvPr/>
        </p:nvGrpSpPr>
        <p:grpSpPr>
          <a:xfrm>
            <a:off x="739009" y="791898"/>
            <a:ext cx="8721148" cy="5493795"/>
            <a:chOff x="670707" y="226925"/>
            <a:chExt cx="8721148" cy="6043174"/>
          </a:xfrm>
        </p:grpSpPr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802812" y="401427"/>
              <a:ext cx="2901052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endParaRPr lang="it-IT" altLang="it-IT" sz="1000" b="1" spc="300" dirty="0">
                <a:solidFill>
                  <a:prstClr val="black"/>
                </a:solidFill>
              </a:endParaRPr>
            </a:p>
          </p:txBody>
        </p:sp>
        <p:sp>
          <p:nvSpPr>
            <p:cNvPr id="8" name="Rettangolo 7"/>
            <p:cNvSpPr/>
            <p:nvPr/>
          </p:nvSpPr>
          <p:spPr>
            <a:xfrm>
              <a:off x="2944299" y="3864671"/>
              <a:ext cx="4278305" cy="223021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 w="2857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1429" tIns="45715" rIns="91429" bIns="45715" rtlCol="0" anchor="ctr"/>
            <a:lstStyle/>
            <a:p>
              <a:pPr marL="0" marR="0" lvl="0" indent="0" algn="ctr" defTabSz="1279371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900" b="1" i="0" u="none" strike="noStrike" kern="0" cap="none" spc="0" normalizeH="0" baseline="0" noProof="0" dirty="0" smtClean="0">
                  <a:ln>
                    <a:noFill/>
                  </a:ln>
                  <a:uLnTx/>
                  <a:uFillTx/>
                  <a:ea typeface="+mn-ea"/>
                  <a:cs typeface="+mn-cs"/>
                </a:rPr>
                <a:t>CASERMA DE CRISTOFORIS</a:t>
              </a:r>
            </a:p>
          </p:txBody>
        </p:sp>
        <p:sp>
          <p:nvSpPr>
            <p:cNvPr id="19" name="Rettangolo 18"/>
            <p:cNvSpPr/>
            <p:nvPr/>
          </p:nvSpPr>
          <p:spPr>
            <a:xfrm>
              <a:off x="686170" y="3940239"/>
              <a:ext cx="1567168" cy="294057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2857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279525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900" i="0" u="none" strike="noStrike" kern="0" cap="none" spc="0" normalizeH="0" baseline="0" noProof="0" dirty="0" smtClean="0">
                  <a:ln>
                    <a:noFill/>
                  </a:ln>
                  <a:uLnTx/>
                  <a:uFillTx/>
                  <a:ea typeface="+mn-ea"/>
                  <a:cs typeface="+mn-cs"/>
                </a:rPr>
                <a:t>VIA </a:t>
              </a:r>
              <a:r>
                <a:rPr kumimoji="0" lang="it-IT" sz="900" i="0" u="none" strike="noStrike" kern="0" cap="none" spc="0" normalizeH="0" baseline="0" noProof="0" dirty="0" err="1" smtClean="0">
                  <a:ln>
                    <a:noFill/>
                  </a:ln>
                  <a:uLnTx/>
                  <a:uFillTx/>
                  <a:ea typeface="+mn-ea"/>
                  <a:cs typeface="+mn-cs"/>
                </a:rPr>
                <a:t>A.VOLTA</a:t>
              </a:r>
              <a:r>
                <a:rPr kumimoji="0" lang="it-IT" sz="900" i="0" u="none" strike="noStrike" kern="0" cap="none" spc="0" normalizeH="0" baseline="0" noProof="0" dirty="0" smtClean="0">
                  <a:ln>
                    <a:noFill/>
                  </a:ln>
                  <a:uLnTx/>
                  <a:uFillTx/>
                  <a:ea typeface="+mn-ea"/>
                  <a:cs typeface="+mn-cs"/>
                </a:rPr>
                <a:t>, 50</a:t>
              </a:r>
            </a:p>
          </p:txBody>
        </p:sp>
        <p:pic>
          <p:nvPicPr>
            <p:cNvPr id="21" name="Picture 3"/>
            <p:cNvPicPr>
              <a:picLocks noChangeAspect="1" noChangeArrowheads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702171" y="2650810"/>
              <a:ext cx="1567168" cy="1213012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28575" cap="sq">
              <a:solidFill>
                <a:srgbClr val="FFFFFF"/>
              </a:solidFill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22" name="Picture 4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7912471" y="2652548"/>
              <a:ext cx="1466491" cy="121212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28575" cap="sq">
              <a:solidFill>
                <a:srgbClr val="FFFFFF"/>
              </a:solidFill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23" name="Picture 5"/>
            <p:cNvPicPr>
              <a:picLocks noChangeAspect="1" noChangeArrowheads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6247185" y="4715150"/>
              <a:ext cx="1480064" cy="121227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28575" cap="sq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24" name="Picture 7"/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2146391" y="503715"/>
              <a:ext cx="1321529" cy="123405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28575" cap="sq">
              <a:solidFill>
                <a:srgbClr val="FFFFFF"/>
              </a:solidFill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26" name="Rettangolo 25"/>
            <p:cNvSpPr/>
            <p:nvPr/>
          </p:nvSpPr>
          <p:spPr>
            <a:xfrm>
              <a:off x="670707" y="2337597"/>
              <a:ext cx="1567168" cy="277127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2857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b"/>
            <a:lstStyle/>
            <a:p>
              <a:pPr marL="0" marR="0" lvl="0" indent="0" algn="ctr" defTabSz="1279525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900" i="0" u="none" strike="noStrike" kern="0" cap="none" spc="0" normalizeH="0" baseline="0" noProof="0" dirty="0" smtClean="0">
                  <a:ln>
                    <a:noFill/>
                  </a:ln>
                  <a:uLnTx/>
                  <a:uFillTx/>
                  <a:ea typeface="+mn-ea"/>
                  <a:cs typeface="+mn-cs"/>
                </a:rPr>
                <a:t>PREFETTURA</a:t>
              </a:r>
            </a:p>
          </p:txBody>
        </p:sp>
        <p:sp>
          <p:nvSpPr>
            <p:cNvPr id="27" name="Rettangolo 26"/>
            <p:cNvSpPr/>
            <p:nvPr/>
          </p:nvSpPr>
          <p:spPr>
            <a:xfrm>
              <a:off x="7883954" y="2329397"/>
              <a:ext cx="1479384" cy="282125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2857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b"/>
            <a:lstStyle/>
            <a:p>
              <a:pPr marL="0" marR="0" lvl="0" indent="0" algn="ctr" defTabSz="1279525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1F497D"/>
                </a:buClr>
                <a:buSzPct val="65000"/>
                <a:buFontTx/>
                <a:buNone/>
                <a:tabLst/>
                <a:defRPr/>
              </a:pPr>
              <a:r>
                <a:rPr kumimoji="0" lang="it-IT" sz="900" i="0" u="none" strike="noStrike" kern="0" cap="none" spc="0" normalizeH="0" baseline="0" noProof="0" dirty="0" smtClean="0">
                  <a:ln>
                    <a:noFill/>
                  </a:ln>
                  <a:uLnTx/>
                  <a:uFillTx/>
                  <a:ea typeface="+mn-ea"/>
                  <a:cs typeface="+mn-cs"/>
                </a:rPr>
                <a:t>ISPETTORATO DEL LAVORO</a:t>
              </a:r>
            </a:p>
          </p:txBody>
        </p:sp>
        <p:sp>
          <p:nvSpPr>
            <p:cNvPr id="28" name="Rettangolo 27"/>
            <p:cNvSpPr/>
            <p:nvPr/>
          </p:nvSpPr>
          <p:spPr>
            <a:xfrm>
              <a:off x="6242115" y="4405261"/>
              <a:ext cx="1485134" cy="298064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2857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b"/>
            <a:lstStyle/>
            <a:p>
              <a:pPr marL="0" marR="0" lvl="0" indent="0" algn="ctr" defTabSz="1279525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1F497D"/>
                </a:buClr>
                <a:buSzPct val="65000"/>
                <a:buFontTx/>
                <a:buNone/>
                <a:tabLst/>
                <a:defRPr/>
              </a:pPr>
              <a:r>
                <a:rPr kumimoji="0" lang="it-IT" sz="900" b="1" i="0" u="none" strike="noStrike" kern="0" cap="none" spc="0" normalizeH="0" baseline="0" noProof="0" dirty="0" smtClean="0">
                  <a:ln>
                    <a:noFill/>
                  </a:ln>
                  <a:uLnTx/>
                  <a:uFillTx/>
                  <a:ea typeface="+mn-ea"/>
                  <a:cs typeface="+mn-cs"/>
                </a:rPr>
                <a:t>MIBAC-ARCHIVIO DI</a:t>
              </a:r>
              <a:r>
                <a:rPr kumimoji="0" lang="it-IT" sz="900" b="1" i="0" u="none" strike="noStrike" kern="0" cap="none" spc="0" normalizeH="0" noProof="0" dirty="0" smtClean="0">
                  <a:ln>
                    <a:noFill/>
                  </a:ln>
                  <a:uLnTx/>
                  <a:uFillTx/>
                  <a:ea typeface="+mn-ea"/>
                  <a:cs typeface="+mn-cs"/>
                </a:rPr>
                <a:t> STATO</a:t>
              </a:r>
              <a:endParaRPr kumimoji="0" lang="it-IT" sz="900" b="1" i="0" u="none" strike="noStrike" kern="0" cap="none" spc="0" normalizeH="0" baseline="0" noProof="0" dirty="0" smtClean="0">
                <a:ln>
                  <a:noFill/>
                </a:ln>
                <a:uLnTx/>
                <a:uFillTx/>
                <a:ea typeface="+mn-ea"/>
                <a:cs typeface="+mn-cs"/>
              </a:endParaRPr>
            </a:p>
          </p:txBody>
        </p:sp>
        <p:sp>
          <p:nvSpPr>
            <p:cNvPr id="30" name="Rettangolo 29"/>
            <p:cNvSpPr/>
            <p:nvPr/>
          </p:nvSpPr>
          <p:spPr>
            <a:xfrm>
              <a:off x="4381464" y="6000679"/>
              <a:ext cx="1501911" cy="268206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2857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279525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900" b="1" i="0" u="none" strike="noStrike" kern="0" cap="none" spc="0" normalizeH="0" baseline="0" noProof="0" dirty="0" smtClean="0">
                  <a:ln>
                    <a:noFill/>
                  </a:ln>
                  <a:uLnTx/>
                  <a:uFillTx/>
                  <a:ea typeface="+mn-ea"/>
                  <a:cs typeface="+mn-cs"/>
                </a:rPr>
                <a:t>FIP-VIA ITALIA LIBERA, 4</a:t>
              </a:r>
            </a:p>
          </p:txBody>
        </p:sp>
        <p:sp>
          <p:nvSpPr>
            <p:cNvPr id="31" name="Rettangolo 30"/>
            <p:cNvSpPr/>
            <p:nvPr/>
          </p:nvSpPr>
          <p:spPr>
            <a:xfrm>
              <a:off x="4388679" y="4418269"/>
              <a:ext cx="1485926" cy="282126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2857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 anchorCtr="0"/>
            <a:lstStyle/>
            <a:p>
              <a:pPr lvl="0" algn="ctr" defTabSz="1279525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1F497D"/>
                </a:buClr>
                <a:buSzPct val="65000"/>
              </a:pPr>
              <a:r>
                <a:rPr kumimoji="0" lang="it-IT" sz="900" b="1" i="0" u="none" strike="noStrike" kern="0" cap="none" spc="0" normalizeH="0" baseline="0" noProof="0" dirty="0" smtClean="0">
                  <a:ln>
                    <a:noFill/>
                  </a:ln>
                  <a:uLnTx/>
                  <a:uFillTx/>
                  <a:ea typeface="+mn-ea"/>
                  <a:cs typeface="+mn-cs"/>
                </a:rPr>
                <a:t>COMMISSIONE TRIBUTARIA </a:t>
              </a:r>
              <a:r>
                <a:rPr lang="it-IT" sz="900" b="1" kern="0" dirty="0" smtClean="0"/>
                <a:t>PROVNCIALE </a:t>
              </a:r>
              <a:endParaRPr kumimoji="0" lang="it-IT" sz="900" b="1" i="0" u="none" strike="noStrike" kern="0" cap="none" spc="0" normalizeH="0" baseline="0" noProof="0" dirty="0" smtClean="0">
                <a:ln>
                  <a:noFill/>
                </a:ln>
                <a:uLnTx/>
                <a:uFillTx/>
                <a:ea typeface="+mn-ea"/>
                <a:cs typeface="+mn-cs"/>
              </a:endParaRPr>
            </a:p>
          </p:txBody>
        </p:sp>
        <p:pic>
          <p:nvPicPr>
            <p:cNvPr id="32" name="Picture 2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3161" y="4724395"/>
              <a:ext cx="1510215" cy="120302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28575" cap="sq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pic>
          <p:nvPicPr>
            <p:cNvPr id="33" name="Picture 2"/>
            <p:cNvPicPr>
              <a:picLocks noChangeAspect="1" noChangeArrowheads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554160" y="502046"/>
              <a:ext cx="1379025" cy="1230506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28575" cap="sq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35" name="Rettangolo 34"/>
            <p:cNvSpPr/>
            <p:nvPr/>
          </p:nvSpPr>
          <p:spPr>
            <a:xfrm>
              <a:off x="2494421" y="4414555"/>
              <a:ext cx="1563097" cy="255879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2857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b"/>
            <a:lstStyle/>
            <a:p>
              <a:pPr marL="0" marR="0" lvl="0" indent="0" algn="ctr" defTabSz="1279525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1F497D"/>
                </a:buClr>
                <a:buSzPct val="65000"/>
                <a:buFontTx/>
                <a:buNone/>
                <a:tabLst/>
                <a:defRPr/>
              </a:pPr>
              <a:r>
                <a:rPr kumimoji="0" lang="it-IT" sz="900" b="1" i="0" u="none" strike="noStrike" kern="0" cap="none" spc="0" normalizeH="0" baseline="0" noProof="0" dirty="0" smtClean="0">
                  <a:ln>
                    <a:noFill/>
                  </a:ln>
                  <a:uLnTx/>
                  <a:uFillTx/>
                  <a:ea typeface="+mn-ea"/>
                  <a:cs typeface="+mn-cs"/>
                </a:rPr>
                <a:t>U.E.P.E.</a:t>
              </a:r>
            </a:p>
          </p:txBody>
        </p:sp>
        <p:sp>
          <p:nvSpPr>
            <p:cNvPr id="36" name="Rettangolo 35"/>
            <p:cNvSpPr/>
            <p:nvPr/>
          </p:nvSpPr>
          <p:spPr>
            <a:xfrm>
              <a:off x="2513260" y="6014275"/>
              <a:ext cx="1544258" cy="255824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2857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279525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900" b="1" i="0" u="none" strike="noStrike" kern="0" cap="none" spc="0" normalizeH="0" baseline="0" noProof="0" dirty="0" smtClean="0">
                  <a:ln>
                    <a:noFill/>
                  </a:ln>
                  <a:uLnTx/>
                  <a:uFillTx/>
                  <a:ea typeface="+mn-ea"/>
                  <a:cs typeface="+mn-cs"/>
                </a:rPr>
                <a:t>VIA SANT’ELIA, 11</a:t>
              </a:r>
            </a:p>
          </p:txBody>
        </p:sp>
        <p:pic>
          <p:nvPicPr>
            <p:cNvPr id="37" name="Picture 2"/>
            <p:cNvPicPr>
              <a:picLocks noChangeAspect="1" noChangeArrowheads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621" t="20798" r="28215" b="16356"/>
            <a:stretch/>
          </p:blipFill>
          <p:spPr bwMode="auto">
            <a:xfrm>
              <a:off x="2512128" y="4736220"/>
              <a:ext cx="1545390" cy="1212269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28575" cap="sq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pic>
          <p:nvPicPr>
            <p:cNvPr id="38" name="Picture 4"/>
            <p:cNvPicPr>
              <a:picLocks noChangeAspect="1" noChangeArrowheads="1"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809" t="43631" r="27383" b="26324"/>
            <a:stretch/>
          </p:blipFill>
          <p:spPr bwMode="auto">
            <a:xfrm>
              <a:off x="4993092" y="513503"/>
              <a:ext cx="1394875" cy="122668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28575" cap="sq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sp>
          <p:nvSpPr>
            <p:cNvPr id="39" name="Rettangolo 38"/>
            <p:cNvSpPr/>
            <p:nvPr/>
          </p:nvSpPr>
          <p:spPr>
            <a:xfrm>
              <a:off x="5023923" y="1791507"/>
              <a:ext cx="1394874" cy="351685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2857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279525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900" b="1" i="0" u="none" strike="noStrike" kern="0" cap="none" spc="0" normalizeH="0" baseline="0" noProof="0" dirty="0" smtClean="0">
                  <a:ln>
                    <a:noFill/>
                  </a:ln>
                  <a:uLnTx/>
                  <a:uFillTx/>
                  <a:ea typeface="+mn-ea"/>
                  <a:cs typeface="+mn-cs"/>
                </a:rPr>
                <a:t>CANTU’ – VIALE LOMBARDIA</a:t>
              </a:r>
            </a:p>
          </p:txBody>
        </p:sp>
        <p:pic>
          <p:nvPicPr>
            <p:cNvPr id="40" name="Immagine 1"/>
            <p:cNvPicPr>
              <a:picLocks noChangeAspect="1" noChangeArrowheads="1"/>
            </p:cNvPicPr>
            <p:nvPr/>
          </p:nvPicPr>
          <p:blipFill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4593" t="15025" r="24892" b="38342"/>
            <a:stretch/>
          </p:blipFill>
          <p:spPr bwMode="auto">
            <a:xfrm>
              <a:off x="6465520" y="516795"/>
              <a:ext cx="1418603" cy="1220970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28575" cap="sq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sp>
          <p:nvSpPr>
            <p:cNvPr id="41" name="Rettangolo 40"/>
            <p:cNvSpPr/>
            <p:nvPr/>
          </p:nvSpPr>
          <p:spPr>
            <a:xfrm>
              <a:off x="6485405" y="1796449"/>
              <a:ext cx="1394874" cy="319142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2857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279525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900" b="1" i="0" u="none" strike="noStrike" kern="0" cap="none" spc="0" normalizeH="0" baseline="0" noProof="0" dirty="0" smtClean="0">
                  <a:ln>
                    <a:noFill/>
                  </a:ln>
                  <a:uLnTx/>
                  <a:uFillTx/>
                  <a:ea typeface="+mn-ea"/>
                  <a:cs typeface="+mn-cs"/>
                </a:rPr>
                <a:t>ERBA – VIA CORMANA CORTA</a:t>
              </a:r>
            </a:p>
          </p:txBody>
        </p:sp>
        <p:sp>
          <p:nvSpPr>
            <p:cNvPr id="167" name="Rettangolo 166"/>
            <p:cNvSpPr/>
            <p:nvPr/>
          </p:nvSpPr>
          <p:spPr>
            <a:xfrm>
              <a:off x="6247185" y="5983222"/>
              <a:ext cx="1487612" cy="264593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2857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279525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900" b="1" i="0" u="none" strike="noStrike" kern="0" cap="none" spc="0" normalizeH="0" baseline="0" noProof="0" dirty="0" smtClean="0">
                  <a:ln>
                    <a:noFill/>
                  </a:ln>
                  <a:uLnTx/>
                  <a:uFillTx/>
                  <a:ea typeface="+mn-ea"/>
                  <a:cs typeface="+mn-cs"/>
                </a:rPr>
                <a:t>VIA BRIANTEA, 8</a:t>
              </a:r>
            </a:p>
          </p:txBody>
        </p:sp>
        <p:sp>
          <p:nvSpPr>
            <p:cNvPr id="170" name="Rettangolo 169"/>
            <p:cNvSpPr/>
            <p:nvPr/>
          </p:nvSpPr>
          <p:spPr>
            <a:xfrm>
              <a:off x="2146137" y="1799675"/>
              <a:ext cx="1321530" cy="302466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2857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1279525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900" b="1" i="0" u="none" strike="noStrike" kern="0" cap="none" spc="0" normalizeH="0" baseline="0" noProof="0" dirty="0" smtClean="0">
                  <a:ln>
                    <a:noFill/>
                  </a:ln>
                  <a:uLnTx/>
                  <a:uFillTx/>
                  <a:ea typeface="+mn-ea"/>
                  <a:cs typeface="+mn-cs"/>
                </a:rPr>
                <a:t>VIA CAVALLOTTI, 6</a:t>
              </a:r>
            </a:p>
          </p:txBody>
        </p:sp>
        <p:sp>
          <p:nvSpPr>
            <p:cNvPr id="173" name="Rettangolo 172"/>
            <p:cNvSpPr/>
            <p:nvPr/>
          </p:nvSpPr>
          <p:spPr>
            <a:xfrm>
              <a:off x="2108824" y="226925"/>
              <a:ext cx="5791974" cy="255845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2857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b"/>
            <a:lstStyle/>
            <a:p>
              <a:pPr marL="0" marR="0" lvl="0" indent="0" algn="ctr" defTabSz="1279525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1F497D"/>
                </a:buClr>
                <a:buSzPct val="65000"/>
                <a:buFontTx/>
                <a:buNone/>
                <a:tabLst/>
                <a:defRPr/>
              </a:pPr>
              <a:r>
                <a:rPr kumimoji="0" lang="it-IT" sz="900" b="1" i="0" u="none" strike="noStrike" kern="0" cap="none" spc="0" normalizeH="0" baseline="0" noProof="0" dirty="0" smtClean="0">
                  <a:ln>
                    <a:noFill/>
                  </a:ln>
                  <a:uLnTx/>
                  <a:uFillTx/>
                  <a:ea typeface="+mn-ea"/>
                  <a:cs typeface="+mn-cs"/>
                </a:rPr>
                <a:t>AGENZIA DELLE ENTRATE</a:t>
              </a:r>
            </a:p>
          </p:txBody>
        </p:sp>
        <p:sp>
          <p:nvSpPr>
            <p:cNvPr id="179" name="Rettangolo 178"/>
            <p:cNvSpPr/>
            <p:nvPr/>
          </p:nvSpPr>
          <p:spPr>
            <a:xfrm>
              <a:off x="7894969" y="3940239"/>
              <a:ext cx="1479385" cy="294908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79525" eaLnBrk="0" fontAlgn="base" hangingPunct="0">
                <a:spcBef>
                  <a:spcPct val="20000"/>
                </a:spcBef>
                <a:spcAft>
                  <a:spcPct val="0"/>
                </a:spcAft>
              </a:pPr>
              <a:r>
                <a:rPr lang="it-IT" sz="900" b="1" dirty="0" smtClean="0">
                  <a:solidFill>
                    <a:schemeClr val="tx1"/>
                  </a:solidFill>
                </a:rPr>
                <a:t>VIA BELLINZONA, 111</a:t>
              </a:r>
              <a:endParaRPr lang="it-IT" sz="900" b="1" dirty="0">
                <a:solidFill>
                  <a:schemeClr val="tx1"/>
                </a:solidFill>
              </a:endParaRPr>
            </a:p>
          </p:txBody>
        </p:sp>
        <p:sp>
          <p:nvSpPr>
            <p:cNvPr id="202" name="Rettangolo 201"/>
            <p:cNvSpPr/>
            <p:nvPr/>
          </p:nvSpPr>
          <p:spPr>
            <a:xfrm>
              <a:off x="3548358" y="1789893"/>
              <a:ext cx="1394874" cy="335689"/>
            </a:xfrm>
            <a:prstGeom prst="rect">
              <a:avLst/>
            </a:prstGeom>
            <a:solidFill>
              <a:schemeClr val="accent5">
                <a:lumMod val="60000"/>
                <a:lumOff val="40000"/>
              </a:schemeClr>
            </a:solidFill>
            <a:ln w="285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79525" eaLnBrk="0" fontAlgn="base" hangingPunct="0">
                <a:spcBef>
                  <a:spcPct val="20000"/>
                </a:spcBef>
                <a:spcAft>
                  <a:spcPct val="0"/>
                </a:spcAft>
              </a:pPr>
              <a:r>
                <a:rPr lang="it-IT" sz="900" b="1" dirty="0" smtClean="0">
                  <a:solidFill>
                    <a:schemeClr val="tx1"/>
                  </a:solidFill>
                </a:rPr>
                <a:t>FIP-VIA </a:t>
              </a:r>
              <a:r>
                <a:rPr lang="it-IT" sz="900" b="1" dirty="0">
                  <a:solidFill>
                    <a:schemeClr val="tx1"/>
                  </a:solidFill>
                </a:rPr>
                <a:t>ITALIA LIBERA, 4</a:t>
              </a:r>
            </a:p>
          </p:txBody>
        </p:sp>
        <p:sp>
          <p:nvSpPr>
            <p:cNvPr id="209" name="Rettangolo 208"/>
            <p:cNvSpPr/>
            <p:nvPr/>
          </p:nvSpPr>
          <p:spPr>
            <a:xfrm>
              <a:off x="699224" y="2337702"/>
              <a:ext cx="1567168" cy="277127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2857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b"/>
            <a:lstStyle/>
            <a:p>
              <a:pPr marL="0" marR="0" lvl="0" indent="0" algn="ctr" defTabSz="1279525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it-IT" sz="900" b="1" i="0" u="none" strike="noStrike" kern="0" cap="none" spc="0" normalizeH="0" baseline="0" noProof="0" dirty="0" smtClean="0">
                  <a:ln>
                    <a:noFill/>
                  </a:ln>
                  <a:uLnTx/>
                  <a:uFillTx/>
                  <a:ea typeface="+mn-ea"/>
                  <a:cs typeface="+mn-cs"/>
                </a:rPr>
                <a:t>PREFETTURA</a:t>
              </a:r>
            </a:p>
          </p:txBody>
        </p:sp>
        <p:sp>
          <p:nvSpPr>
            <p:cNvPr id="210" name="Rettangolo 209"/>
            <p:cNvSpPr/>
            <p:nvPr/>
          </p:nvSpPr>
          <p:spPr>
            <a:xfrm>
              <a:off x="7912471" y="2329502"/>
              <a:ext cx="1479384" cy="282125"/>
            </a:xfrm>
            <a:prstGeom prst="rect">
              <a:avLst/>
            </a:prstGeom>
            <a:solidFill>
              <a:sysClr val="window" lastClr="FFFFFF">
                <a:lumMod val="85000"/>
              </a:sysClr>
            </a:solidFill>
            <a:ln w="28575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b"/>
            <a:lstStyle/>
            <a:p>
              <a:pPr marL="0" marR="0" lvl="0" indent="0" algn="ctr" defTabSz="1279525" eaLnBrk="0" fontAlgn="base" latinLnBrk="0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>
                  <a:srgbClr val="1F497D"/>
                </a:buClr>
                <a:buSzPct val="65000"/>
                <a:buFontTx/>
                <a:buNone/>
                <a:tabLst/>
                <a:defRPr/>
              </a:pPr>
              <a:r>
                <a:rPr kumimoji="0" lang="it-IT" sz="900" b="1" i="0" u="none" strike="noStrike" kern="0" cap="none" spc="0" normalizeH="0" baseline="0" noProof="0" dirty="0" smtClean="0">
                  <a:ln>
                    <a:noFill/>
                  </a:ln>
                  <a:uLnTx/>
                  <a:uFillTx/>
                  <a:ea typeface="+mn-ea"/>
                  <a:cs typeface="+mn-cs"/>
                </a:rPr>
                <a:t>ISPETTORATO DEL LAVORO</a:t>
              </a:r>
            </a:p>
          </p:txBody>
        </p:sp>
        <p:pic>
          <p:nvPicPr>
            <p:cNvPr id="49" name="Immagine 48"/>
            <p:cNvPicPr>
              <a:picLocks noChangeAspect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673" b="18956"/>
            <a:stretch/>
          </p:blipFill>
          <p:spPr>
            <a:xfrm>
              <a:off x="2936776" y="2520318"/>
              <a:ext cx="4285828" cy="1308695"/>
            </a:xfrm>
            <a:prstGeom prst="rect">
              <a:avLst/>
            </a:prstGeom>
          </p:spPr>
        </p:pic>
        <p:sp>
          <p:nvSpPr>
            <p:cNvPr id="2" name="Freccia in giù 1"/>
            <p:cNvSpPr/>
            <p:nvPr/>
          </p:nvSpPr>
          <p:spPr>
            <a:xfrm>
              <a:off x="4672910" y="2207174"/>
              <a:ext cx="749013" cy="269837"/>
            </a:xfrm>
            <a:prstGeom prst="downArrow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0" name="Freccia in giù 49"/>
            <p:cNvSpPr/>
            <p:nvPr/>
          </p:nvSpPr>
          <p:spPr>
            <a:xfrm rot="10800000">
              <a:off x="3040881" y="4100333"/>
              <a:ext cx="354092" cy="269836"/>
            </a:xfrm>
            <a:prstGeom prst="downArrow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1" name="Freccia in giù 50"/>
            <p:cNvSpPr/>
            <p:nvPr/>
          </p:nvSpPr>
          <p:spPr>
            <a:xfrm rot="10800000">
              <a:off x="4955373" y="4100333"/>
              <a:ext cx="354092" cy="269836"/>
            </a:xfrm>
            <a:prstGeom prst="downArrow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2" name="Freccia in giù 51"/>
            <p:cNvSpPr/>
            <p:nvPr/>
          </p:nvSpPr>
          <p:spPr>
            <a:xfrm rot="10800000">
              <a:off x="6806418" y="4135425"/>
              <a:ext cx="354092" cy="269836"/>
            </a:xfrm>
            <a:prstGeom prst="downArrow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3" name="Freccia in giù 52"/>
            <p:cNvSpPr/>
            <p:nvPr/>
          </p:nvSpPr>
          <p:spPr>
            <a:xfrm rot="16200000">
              <a:off x="2469732" y="3169087"/>
              <a:ext cx="354092" cy="269836"/>
            </a:xfrm>
            <a:prstGeom prst="downArrow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4" name="Freccia in giù 53"/>
            <p:cNvSpPr/>
            <p:nvPr/>
          </p:nvSpPr>
          <p:spPr>
            <a:xfrm rot="5400000">
              <a:off x="7378408" y="3123692"/>
              <a:ext cx="354092" cy="269836"/>
            </a:xfrm>
            <a:prstGeom prst="downArrow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46" name="Rectangle 2"/>
          <p:cNvSpPr txBox="1">
            <a:spLocks noChangeArrowheads="1"/>
          </p:cNvSpPr>
          <p:nvPr/>
        </p:nvSpPr>
        <p:spPr>
          <a:xfrm>
            <a:off x="649858" y="216566"/>
            <a:ext cx="8747632" cy="668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altLang="it-IT" sz="2800" b="1" dirty="0" smtClean="0">
                <a:solidFill>
                  <a:srgbClr val="CC0000"/>
                </a:solidFill>
              </a:rPr>
              <a:t>Gli immobili oggetto di rilascio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3468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5588068"/>
              </p:ext>
            </p:extLst>
          </p:nvPr>
        </p:nvGraphicFramePr>
        <p:xfrm>
          <a:off x="861039" y="1280878"/>
          <a:ext cx="8558735" cy="281044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43204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699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32048">
                <a:tc gridSpan="4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EX CASERMA DE CRISTOFORIS </a:t>
                      </a:r>
                      <a:r>
                        <a:rPr lang="it-IT" sz="1200" b="1" u="none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COB0010 P</a:t>
                      </a:r>
                      <a:r>
                        <a:rPr lang="it-IT" sz="120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iazzale</a:t>
                      </a:r>
                      <a:r>
                        <a:rPr lang="it-IT" sz="1200" baseline="0" dirty="0" smtClean="0">
                          <a:solidFill>
                            <a:schemeClr val="accent3">
                              <a:lumMod val="75000"/>
                            </a:schemeClr>
                          </a:solidFill>
                          <a:latin typeface="+mn-lt"/>
                          <a:cs typeface="Arial" panose="020B0604020202020204" pitchFamily="34" charset="0"/>
                        </a:rPr>
                        <a:t> Montesanto</a:t>
                      </a:r>
                      <a:endParaRPr lang="it-IT" sz="1200" b="1" i="0" u="none" dirty="0" smtClean="0">
                        <a:solidFill>
                          <a:schemeClr val="accent3">
                            <a:lumMod val="75000"/>
                          </a:schemeClr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91405" marR="91405" marT="45780" marB="45780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1200" b="1" u="sng" dirty="0" smtClean="0">
                          <a:latin typeface="+mn-lt"/>
                          <a:cs typeface="Arial" panose="020B0604020202020204" pitchFamily="34" charset="0"/>
                        </a:rPr>
                        <a:t>Immobili da rilasciare</a:t>
                      </a:r>
                    </a:p>
                  </a:txBody>
                  <a:tcPr marL="91405" marR="91405" marT="45780" marB="4578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b="1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Canone annuo locazione passiva</a:t>
                      </a:r>
                    </a:p>
                  </a:txBody>
                  <a:tcPr marL="91405" marR="91405" marT="45780" marB="4578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b="1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Numero addetti</a:t>
                      </a:r>
                    </a:p>
                  </a:txBody>
                  <a:tcPr marL="91405" marR="91405" marT="45780" marB="4578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b="1" u="sng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Superficie</a:t>
                      </a:r>
                    </a:p>
                  </a:txBody>
                  <a:tcPr marL="91405" marR="91405" marT="45780" marB="4578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4382"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it-IT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Agenzia delle Entrate + Territorio</a:t>
                      </a:r>
                    </a:p>
                  </a:txBody>
                  <a:tcPr marL="91405" marR="91405" marT="45780" marB="4578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€ 1.071.610,00</a:t>
                      </a:r>
                    </a:p>
                  </a:txBody>
                  <a:tcPr marL="91405" marR="91405" marT="45780" marB="4578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220</a:t>
                      </a:r>
                    </a:p>
                  </a:txBody>
                  <a:tcPr marL="91405" marR="91405" marT="45780" marB="4578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8.550 mq</a:t>
                      </a:r>
                    </a:p>
                  </a:txBody>
                  <a:tcPr marL="91405" marR="91405" marT="45780" marB="4578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593"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it-IT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UEPE</a:t>
                      </a:r>
                    </a:p>
                  </a:txBody>
                  <a:tcPr marL="91405" marR="91405" marT="45780" marB="4578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€ 83.796,16</a:t>
                      </a:r>
                    </a:p>
                  </a:txBody>
                  <a:tcPr marL="91405" marR="91405" marT="45780" marB="4578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marL="91405" marR="91405" marT="45780" marB="4578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806 mq</a:t>
                      </a:r>
                    </a:p>
                  </a:txBody>
                  <a:tcPr marL="91405" marR="91405" marT="45780" marB="4578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0103"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it-IT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Prefettura</a:t>
                      </a:r>
                    </a:p>
                  </a:txBody>
                  <a:tcPr marL="91405" marR="91405" marT="45780" marB="4578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€ 370.000,00</a:t>
                      </a:r>
                    </a:p>
                  </a:txBody>
                  <a:tcPr marL="91405" marR="91405" marT="45780" marB="4578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71</a:t>
                      </a:r>
                    </a:p>
                  </a:txBody>
                  <a:tcPr marL="91405" marR="91405" marT="45780" marB="4578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4.326 mq</a:t>
                      </a:r>
                    </a:p>
                  </a:txBody>
                  <a:tcPr marL="91405" marR="91405" marT="45780" marB="4578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1370"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it-IT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Commissione Tributaria Provinciale</a:t>
                      </a:r>
                    </a:p>
                  </a:txBody>
                  <a:tcPr marL="91405" marR="91405" marT="45780" marB="4578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€ 125.776,06</a:t>
                      </a:r>
                    </a:p>
                  </a:txBody>
                  <a:tcPr marL="91405" marR="91405" marT="45780" marB="4578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05" marR="91405" marT="45780" marB="4578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700 mq</a:t>
                      </a:r>
                    </a:p>
                  </a:txBody>
                  <a:tcPr marL="91405" marR="91405" marT="45780" marB="4578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0103"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it-IT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MIC Archivio di Stato</a:t>
                      </a:r>
                    </a:p>
                  </a:txBody>
                  <a:tcPr marL="91405" marR="91405" marT="45780" marB="4578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€ 166.464,93</a:t>
                      </a:r>
                    </a:p>
                  </a:txBody>
                  <a:tcPr marL="91405" marR="91405" marT="45780" marB="4578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05" marR="91405" marT="45780" marB="4578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2.200 mq</a:t>
                      </a:r>
                    </a:p>
                  </a:txBody>
                  <a:tcPr marL="91405" marR="91405" marT="45780" marB="4578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0103">
                <a:tc>
                  <a:txBody>
                    <a:bodyPr/>
                    <a:lstStyle/>
                    <a:p>
                      <a:pPr marL="171450" marR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it-IT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Direzione Territoriale del lavoro</a:t>
                      </a:r>
                    </a:p>
                  </a:txBody>
                  <a:tcPr marL="91405" marR="91405" marT="45780" marB="4578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€ 185.299,06</a:t>
                      </a:r>
                    </a:p>
                  </a:txBody>
                  <a:tcPr marL="91405" marR="91405" marT="45780" marB="4578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53</a:t>
                      </a:r>
                    </a:p>
                  </a:txBody>
                  <a:tcPr marL="91405" marR="91405" marT="45780" marB="4578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1.325</a:t>
                      </a:r>
                      <a:r>
                        <a:rPr lang="it-IT" sz="12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mq</a:t>
                      </a:r>
                      <a:endParaRPr lang="it-IT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05" marR="91405" marT="45780" marB="4578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01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TOTALE</a:t>
                      </a:r>
                    </a:p>
                  </a:txBody>
                  <a:tcPr marL="91405" marR="91405" marT="45780" marB="4578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b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€ 2.002.946,21</a:t>
                      </a:r>
                      <a:endParaRPr lang="it-IT" sz="1200" b="1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05" marR="91405" marT="45780" marB="4578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398</a:t>
                      </a:r>
                    </a:p>
                  </a:txBody>
                  <a:tcPr marL="91405" marR="91405" marT="45780" marB="4578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it-IT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17.907 mq</a:t>
                      </a:r>
                    </a:p>
                  </a:txBody>
                  <a:tcPr marL="91405" marR="91405" marT="45780" marB="45780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4" name="Ovale 23"/>
          <p:cNvSpPr/>
          <p:nvPr/>
        </p:nvSpPr>
        <p:spPr>
          <a:xfrm>
            <a:off x="4087021" y="5263086"/>
            <a:ext cx="2142507" cy="865089"/>
          </a:xfrm>
          <a:prstGeom prst="ellipse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29" tIns="45715" rIns="91429" bIns="45715"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it-IT" sz="1800" b="0" i="0" u="none" strike="noStrike" kern="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5" name="Ovale 24"/>
          <p:cNvSpPr/>
          <p:nvPr/>
        </p:nvSpPr>
        <p:spPr>
          <a:xfrm>
            <a:off x="3702464" y="5331852"/>
            <a:ext cx="2875884" cy="796323"/>
          </a:xfrm>
          <a:prstGeom prst="ellipse">
            <a:avLst/>
          </a:prstGeom>
          <a:noFill/>
          <a:ln w="5715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91429" tIns="45715" rIns="91429" bIns="45715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1347626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497D"/>
              </a:buClr>
              <a:buSzPct val="65000"/>
              <a:buFontTx/>
              <a:buNone/>
              <a:tabLst/>
              <a:defRPr/>
            </a:pPr>
            <a:r>
              <a:rPr lang="it-IT" sz="1400" b="1" dirty="0">
                <a:solidFill>
                  <a:srgbClr val="00B050"/>
                </a:solidFill>
              </a:rPr>
              <a:t>RISPARMIO A REGIME </a:t>
            </a:r>
          </a:p>
          <a:p>
            <a:pPr marL="0" marR="0" lvl="0" indent="0" algn="ctr" defTabSz="1347626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1F497D"/>
              </a:buClr>
              <a:buSzPct val="65000"/>
              <a:buFontTx/>
              <a:buNone/>
              <a:tabLst/>
              <a:defRPr/>
            </a:pPr>
            <a:r>
              <a:rPr lang="it-IT" sz="1400" b="1" dirty="0">
                <a:solidFill>
                  <a:srgbClr val="00B050"/>
                </a:solidFill>
              </a:rPr>
              <a:t>circa € 2 </a:t>
            </a:r>
            <a:r>
              <a:rPr lang="it-IT" sz="1400" b="1" dirty="0" smtClean="0">
                <a:solidFill>
                  <a:srgbClr val="00B050"/>
                </a:solidFill>
              </a:rPr>
              <a:t>mln</a:t>
            </a:r>
            <a:endParaRPr lang="it-IT" sz="1400" b="1" dirty="0">
              <a:solidFill>
                <a:srgbClr val="00B050"/>
              </a:solidFill>
            </a:endParaRPr>
          </a:p>
        </p:txBody>
      </p:sp>
      <p:sp>
        <p:nvSpPr>
          <p:cNvPr id="26" name="Freccia a destra 25"/>
          <p:cNvSpPr/>
          <p:nvPr/>
        </p:nvSpPr>
        <p:spPr>
          <a:xfrm rot="5400000">
            <a:off x="4870243" y="4559455"/>
            <a:ext cx="576064" cy="504057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672142" y="414443"/>
            <a:ext cx="8747632" cy="668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altLang="it-IT" sz="2800" b="1" dirty="0" smtClean="0">
                <a:solidFill>
                  <a:srgbClr val="CC0000"/>
                </a:solidFill>
              </a:rPr>
              <a:t>I risparmi di spesa per chiusura di </a:t>
            </a:r>
            <a:r>
              <a:rPr lang="it-IT" altLang="it-IT" sz="2800" b="1" dirty="0" err="1" smtClean="0">
                <a:solidFill>
                  <a:srgbClr val="CC0000"/>
                </a:solidFill>
              </a:rPr>
              <a:t>lp</a:t>
            </a:r>
            <a:endParaRPr lang="it-IT" altLang="it-IT" sz="2800" b="1" dirty="0" smtClean="0">
              <a:solidFill>
                <a:srgbClr val="CC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369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8744" y="764703"/>
            <a:ext cx="6624736" cy="5960893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632520" y="3745150"/>
            <a:ext cx="2664296" cy="1777879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91429" tIns="45715" rIns="91429" bIns="45715" rtlCol="0" anchor="ctr"/>
          <a:lstStyle/>
          <a:p>
            <a:pPr marL="171450" marR="0" lvl="0" indent="-17145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it-IT" sz="1400" b="1" dirty="0" smtClean="0">
                <a:solidFill>
                  <a:srgbClr val="00B050"/>
                </a:solidFill>
              </a:rPr>
              <a:t>IMPORTO FINANZIATO NEL PIANO DEGLI INVESTIMENTI 2020-2022: </a:t>
            </a:r>
            <a:r>
              <a:rPr lang="it-IT" sz="1400" b="1" smtClean="0">
                <a:solidFill>
                  <a:srgbClr val="00B050"/>
                </a:solidFill>
              </a:rPr>
              <a:t>€ 27.500.000 MLN </a:t>
            </a:r>
            <a:endParaRPr lang="it-IT" sz="1400" b="1" dirty="0" smtClean="0">
              <a:solidFill>
                <a:srgbClr val="00B050"/>
              </a:solidFill>
            </a:endParaRPr>
          </a:p>
          <a:p>
            <a:pPr marL="171450" marR="0" lvl="0" indent="-17145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it-IT" sz="1400" b="1" dirty="0" smtClean="0">
                <a:solidFill>
                  <a:srgbClr val="00B050"/>
                </a:solidFill>
              </a:rPr>
              <a:t>SOGGETTO FINANZIATORE: AGENZIA DEL DEMANIO</a:t>
            </a:r>
            <a:endParaRPr lang="it-IT" sz="1400" b="1" dirty="0">
              <a:solidFill>
                <a:srgbClr val="00B050"/>
              </a:solidFill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672142" y="414443"/>
            <a:ext cx="8747632" cy="668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altLang="it-IT" sz="2800" b="1" dirty="0" smtClean="0">
                <a:solidFill>
                  <a:srgbClr val="CC0000"/>
                </a:solidFill>
              </a:rPr>
              <a:t>Il progetto/1</a:t>
            </a:r>
          </a:p>
        </p:txBody>
      </p:sp>
    </p:spTree>
    <p:extLst>
      <p:ext uri="{BB962C8B-B14F-4D97-AF65-F5344CB8AC3E}">
        <p14:creationId xmlns:p14="http://schemas.microsoft.com/office/powerpoint/2010/main" val="4095933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9442" y="4436192"/>
            <a:ext cx="3927710" cy="1421749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3538" y="4349072"/>
            <a:ext cx="4577925" cy="1563924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4528" y="1563607"/>
            <a:ext cx="8512949" cy="2736305"/>
          </a:xfrm>
          <a:prstGeom prst="rect">
            <a:avLst/>
          </a:prstGeom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672142" y="414443"/>
            <a:ext cx="8747632" cy="668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altLang="it-IT" sz="2800" b="1" dirty="0" smtClean="0">
                <a:solidFill>
                  <a:srgbClr val="CC0000"/>
                </a:solidFill>
              </a:rPr>
              <a:t>Il progetto/2</a:t>
            </a:r>
          </a:p>
        </p:txBody>
      </p:sp>
    </p:spTree>
    <p:extLst>
      <p:ext uri="{BB962C8B-B14F-4D97-AF65-F5344CB8AC3E}">
        <p14:creationId xmlns:p14="http://schemas.microsoft.com/office/powerpoint/2010/main" val="19048993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1131133" y="971526"/>
            <a:ext cx="8288641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dirty="0" smtClean="0">
                <a:solidFill>
                  <a:srgbClr val="000000"/>
                </a:solidFill>
                <a:cs typeface="Arial" panose="020B0604020202020204" pitchFamily="34" charset="0"/>
              </a:rPr>
              <a:t>Ad oggi sono state concluse le seguenti attività sul compendio:</a:t>
            </a:r>
            <a:endParaRPr lang="it-IT" sz="1400" dirty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171450" indent="-171450">
              <a:buFontTx/>
              <a:buChar char="-"/>
            </a:pPr>
            <a:r>
              <a:rPr lang="it-IT" sz="1400" dirty="0" smtClean="0">
                <a:solidFill>
                  <a:srgbClr val="000000"/>
                </a:solidFill>
                <a:cs typeface="Arial" panose="020B0604020202020204" pitchFamily="34" charset="0"/>
              </a:rPr>
              <a:t>rilievo </a:t>
            </a:r>
            <a:r>
              <a:rPr lang="it-IT" sz="1400" dirty="0">
                <a:solidFill>
                  <a:srgbClr val="000000"/>
                </a:solidFill>
                <a:cs typeface="Arial" panose="020B0604020202020204" pitchFamily="34" charset="0"/>
              </a:rPr>
              <a:t>dell’intero compendio </a:t>
            </a:r>
            <a:r>
              <a:rPr lang="it-IT" sz="1400" dirty="0" smtClean="0">
                <a:solidFill>
                  <a:srgbClr val="000000"/>
                </a:solidFill>
                <a:cs typeface="Arial" panose="020B0604020202020204" pitchFamily="34" charset="0"/>
              </a:rPr>
              <a:t>e verifica </a:t>
            </a:r>
            <a:r>
              <a:rPr lang="it-IT" sz="1400" dirty="0">
                <a:solidFill>
                  <a:srgbClr val="000000"/>
                </a:solidFill>
                <a:cs typeface="Arial" panose="020B0604020202020204" pitchFamily="34" charset="0"/>
              </a:rPr>
              <a:t>di vulnerabilità sismica;</a:t>
            </a:r>
          </a:p>
          <a:p>
            <a:pPr marL="171450" indent="-171450">
              <a:buFontTx/>
              <a:buChar char="-"/>
            </a:pPr>
            <a:r>
              <a:rPr lang="it-IT" sz="1400" dirty="0">
                <a:solidFill>
                  <a:srgbClr val="000000"/>
                </a:solidFill>
                <a:cs typeface="Arial" panose="020B0604020202020204" pitchFamily="34" charset="0"/>
              </a:rPr>
              <a:t>P</a:t>
            </a:r>
            <a:r>
              <a:rPr lang="it-IT" sz="1400" dirty="0" smtClean="0">
                <a:solidFill>
                  <a:srgbClr val="000000"/>
                </a:solidFill>
                <a:cs typeface="Arial" panose="020B0604020202020204" pitchFamily="34" charset="0"/>
              </a:rPr>
              <a:t>rogetto </a:t>
            </a:r>
            <a:r>
              <a:rPr lang="it-IT" sz="1400" dirty="0">
                <a:solidFill>
                  <a:srgbClr val="000000"/>
                </a:solidFill>
                <a:cs typeface="Arial" panose="020B0604020202020204" pitchFamily="34" charset="0"/>
              </a:rPr>
              <a:t>di fattibilità tecnico economica </a:t>
            </a:r>
            <a:r>
              <a:rPr lang="it-IT" sz="1400" dirty="0" smtClean="0">
                <a:solidFill>
                  <a:srgbClr val="000000"/>
                </a:solidFill>
                <a:cs typeface="Arial" panose="020B0604020202020204" pitchFamily="34" charset="0"/>
              </a:rPr>
              <a:t>sulla </a:t>
            </a:r>
            <a:r>
              <a:rPr lang="it-IT" sz="1400" dirty="0">
                <a:solidFill>
                  <a:srgbClr val="000000"/>
                </a:solidFill>
                <a:cs typeface="Arial" panose="020B0604020202020204" pitchFamily="34" charset="0"/>
              </a:rPr>
              <a:t>base dei layout approvati dalle singole Amministrazioni coinvolte</a:t>
            </a:r>
          </a:p>
          <a:p>
            <a:pPr marL="171450" indent="-171450">
              <a:buFontTx/>
              <a:buChar char="-"/>
            </a:pPr>
            <a:r>
              <a:rPr lang="it-IT" sz="1400" dirty="0" smtClean="0">
                <a:solidFill>
                  <a:srgbClr val="000000"/>
                </a:solidFill>
                <a:cs typeface="Arial" panose="020B0604020202020204" pitchFamily="34" charset="0"/>
              </a:rPr>
              <a:t>Acquisito il preventivo parere favorevole del progetto da parte della </a:t>
            </a:r>
            <a:r>
              <a:rPr lang="it-IT" sz="1400" dirty="0">
                <a:solidFill>
                  <a:srgbClr val="000000"/>
                </a:solidFill>
                <a:cs typeface="Arial" panose="020B0604020202020204" pitchFamily="34" charset="0"/>
              </a:rPr>
              <a:t>Soprintendenza </a:t>
            </a:r>
            <a:endParaRPr lang="it-IT" sz="1400" dirty="0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171450" indent="-171450">
              <a:buFontTx/>
              <a:buChar char="-"/>
            </a:pPr>
            <a:r>
              <a:rPr lang="it-IT" sz="1400" dirty="0" smtClean="0">
                <a:solidFill>
                  <a:srgbClr val="000000"/>
                </a:solidFill>
                <a:cs typeface="Arial" panose="020B0604020202020204" pitchFamily="34" charset="0"/>
              </a:rPr>
              <a:t>Avvio delle interlocuzioni con il Comune di Como per la redazione di un Piano della Mobilità dell’area ove è ubicata la caserma.</a:t>
            </a:r>
            <a:endParaRPr lang="it-IT" sz="1400" dirty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536" y="2892022"/>
            <a:ext cx="5491627" cy="3226917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5168" y="2892022"/>
            <a:ext cx="2780220" cy="1375109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6121" y="4793430"/>
            <a:ext cx="2422503" cy="1375393"/>
          </a:xfrm>
          <a:prstGeom prst="rect">
            <a:avLst/>
          </a:prstGeom>
        </p:spPr>
      </p:pic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72142" y="414443"/>
            <a:ext cx="8747632" cy="668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altLang="it-IT" sz="2800" b="1" dirty="0" smtClean="0">
                <a:solidFill>
                  <a:srgbClr val="CC0000"/>
                </a:solidFill>
              </a:rPr>
              <a:t>Stato di avanzamento</a:t>
            </a:r>
          </a:p>
        </p:txBody>
      </p:sp>
    </p:spTree>
    <p:extLst>
      <p:ext uri="{BB962C8B-B14F-4D97-AF65-F5344CB8AC3E}">
        <p14:creationId xmlns:p14="http://schemas.microsoft.com/office/powerpoint/2010/main" val="36481805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672142" y="1628800"/>
            <a:ext cx="500093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dirty="0">
                <a:solidFill>
                  <a:srgbClr val="000000"/>
                </a:solidFill>
                <a:cs typeface="Arial" panose="020B0604020202020204" pitchFamily="34" charset="0"/>
              </a:rPr>
              <a:t>I</a:t>
            </a:r>
            <a:r>
              <a:rPr lang="it-IT" sz="1400" dirty="0" smtClean="0">
                <a:solidFill>
                  <a:srgbClr val="000000"/>
                </a:solidFill>
                <a:cs typeface="Arial" panose="020B0604020202020204" pitchFamily="34" charset="0"/>
              </a:rPr>
              <a:t>l Protocollo d’Intesa predisposto dalla Difesa prevede essenzialmente due </a:t>
            </a:r>
            <a:r>
              <a:rPr lang="it-IT" sz="1400" dirty="0" err="1" smtClean="0">
                <a:solidFill>
                  <a:srgbClr val="000000"/>
                </a:solidFill>
                <a:cs typeface="Arial" panose="020B0604020202020204" pitchFamily="34" charset="0"/>
              </a:rPr>
              <a:t>steps</a:t>
            </a:r>
            <a:r>
              <a:rPr lang="it-IT" sz="1400" dirty="0" smtClean="0">
                <a:solidFill>
                  <a:srgbClr val="000000"/>
                </a:solidFill>
                <a:cs typeface="Arial" panose="020B0604020202020204" pitchFamily="34" charset="0"/>
              </a:rPr>
              <a:t>:</a:t>
            </a:r>
          </a:p>
          <a:p>
            <a:endParaRPr lang="it-IT" sz="1400" dirty="0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it-IT" sz="1400" dirty="0" smtClean="0">
                <a:solidFill>
                  <a:srgbClr val="000000"/>
                </a:solidFill>
                <a:cs typeface="Arial" panose="020B0604020202020204" pitchFamily="34" charset="0"/>
              </a:rPr>
              <a:t>una dismissione </a:t>
            </a:r>
            <a:r>
              <a:rPr lang="it-IT" sz="1400" b="1" dirty="0" smtClean="0">
                <a:solidFill>
                  <a:srgbClr val="000000"/>
                </a:solidFill>
                <a:cs typeface="Arial" panose="020B0604020202020204" pitchFamily="34" charset="0"/>
              </a:rPr>
              <a:t>PARZIALE</a:t>
            </a:r>
            <a:r>
              <a:rPr lang="it-IT" sz="1400" dirty="0" smtClean="0">
                <a:solidFill>
                  <a:srgbClr val="000000"/>
                </a:solidFill>
                <a:cs typeface="Arial" panose="020B0604020202020204" pitchFamily="34" charset="0"/>
              </a:rPr>
              <a:t> del compendio (Palazzina Comando, A e B), a seguito della riallocazione degli archivi e uffici presso il corpo C (parte evidenziata in rosso), previa effettuazione di lavori di adeguamento della palazzina a cura e spese dell’Agenzia e individuazione di una soluzione alloggiativa per il personale militare impegnato nell’operazione «Strade Sicure»</a:t>
            </a:r>
            <a:r>
              <a:rPr lang="it-IT" sz="1400" dirty="0">
                <a:solidFill>
                  <a:srgbClr val="000000"/>
                </a:solidFill>
                <a:cs typeface="Arial" panose="020B0604020202020204" pitchFamily="34" charset="0"/>
              </a:rPr>
              <a:t> </a:t>
            </a:r>
            <a:endParaRPr lang="it-IT" sz="1400" dirty="0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endParaRPr lang="it-IT" sz="1400" dirty="0" smtClean="0">
              <a:solidFill>
                <a:srgbClr val="000000"/>
              </a:solidFill>
              <a:cs typeface="Arial" panose="020B0604020202020204" pitchFamily="34" charset="0"/>
            </a:endParaRPr>
          </a:p>
          <a:p>
            <a:pPr marL="285750" indent="-285750">
              <a:buFontTx/>
              <a:buChar char="-"/>
            </a:pPr>
            <a:r>
              <a:rPr lang="it-IT" sz="1400" dirty="0" smtClean="0">
                <a:solidFill>
                  <a:srgbClr val="000000"/>
                </a:solidFill>
                <a:cs typeface="Arial" panose="020B0604020202020204" pitchFamily="34" charset="0"/>
              </a:rPr>
              <a:t>La </a:t>
            </a:r>
            <a:r>
              <a:rPr lang="it-IT" sz="1400" dirty="0">
                <a:solidFill>
                  <a:srgbClr val="000000"/>
                </a:solidFill>
                <a:cs typeface="Arial" panose="020B0604020202020204" pitchFamily="34" charset="0"/>
              </a:rPr>
              <a:t>dismissione </a:t>
            </a:r>
            <a:r>
              <a:rPr lang="it-IT" sz="1400" b="1" dirty="0">
                <a:solidFill>
                  <a:srgbClr val="000000"/>
                </a:solidFill>
                <a:cs typeface="Arial" panose="020B0604020202020204" pitchFamily="34" charset="0"/>
              </a:rPr>
              <a:t>TOTALE</a:t>
            </a:r>
            <a:r>
              <a:rPr lang="it-IT" sz="1400" dirty="0">
                <a:solidFill>
                  <a:srgbClr val="000000"/>
                </a:solidFill>
                <a:cs typeface="Arial" panose="020B0604020202020204" pitchFamily="34" charset="0"/>
              </a:rPr>
              <a:t> del compendio, quindi anche della Palazzina C, a seguito dell’effettuazione dei lavori  di adeguamento di n. 2 capannoni presso il Centro Gestione Archivi di Candiolo, con oneri a carico della Difesa, ma avvalendosi dell’Agenzia del Demanio per le attività tecnico-amministrative dalla progettazione al collaudo. </a:t>
            </a:r>
          </a:p>
          <a:p>
            <a:pPr marL="285750" indent="-285750">
              <a:buFontTx/>
              <a:buChar char="-"/>
            </a:pPr>
            <a:endParaRPr lang="it-IT" sz="1400" dirty="0" smtClean="0">
              <a:solidFill>
                <a:srgbClr val="000000"/>
              </a:solidFill>
              <a:cs typeface="Arial" panose="020B0604020202020204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672142" y="414443"/>
            <a:ext cx="8747632" cy="66806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it-IT" altLang="it-IT" sz="2800" b="1" dirty="0" smtClean="0">
                <a:solidFill>
                  <a:srgbClr val="CC0000"/>
                </a:solidFill>
              </a:rPr>
              <a:t>Il Protocollo d’Intesa predisposto dalla Difesa</a:t>
            </a:r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112" y="907960"/>
            <a:ext cx="3324129" cy="2354397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1331" y="3647332"/>
            <a:ext cx="3983690" cy="2726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5600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929133"/>
              </p:ext>
            </p:extLst>
          </p:nvPr>
        </p:nvGraphicFramePr>
        <p:xfrm>
          <a:off x="344488" y="908720"/>
          <a:ext cx="9240538" cy="5126465"/>
        </p:xfrm>
        <a:graphic>
          <a:graphicData uri="http://schemas.openxmlformats.org/drawingml/2006/table">
            <a:tbl>
              <a:tblPr/>
              <a:tblGrid>
                <a:gridCol w="2671906">
                  <a:extLst>
                    <a:ext uri="{9D8B030D-6E8A-4147-A177-3AD203B41FA5}">
                      <a16:colId xmlns:a16="http://schemas.microsoft.com/office/drawing/2014/main" val="4174982636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218190229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491717986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2673377991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1208017902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83123175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3665294720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4102611737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4282837012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390404507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3717538343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891267300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3654044049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3677553638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2438953504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960332064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2993699813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4121634647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507247610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216887211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2769087169"/>
                    </a:ext>
                  </a:extLst>
                </a:gridCol>
                <a:gridCol w="39999">
                  <a:extLst>
                    <a:ext uri="{9D8B030D-6E8A-4147-A177-3AD203B41FA5}">
                      <a16:colId xmlns:a16="http://schemas.microsoft.com/office/drawing/2014/main" val="2131648932"/>
                    </a:ext>
                  </a:extLst>
                </a:gridCol>
                <a:gridCol w="51232">
                  <a:extLst>
                    <a:ext uri="{9D8B030D-6E8A-4147-A177-3AD203B41FA5}">
                      <a16:colId xmlns:a16="http://schemas.microsoft.com/office/drawing/2014/main" val="4104331212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2736905122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2378430873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2451225890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3175293442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4229328881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2482643778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2477215780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2875607220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3158707136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2109466348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1565274174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3308314928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2820988833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3180742802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2909307853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3252212474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3975641124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1139632683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1079830826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3075807768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1903653585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1591296583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489489581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1214718891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2382767276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1542149678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1375594503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1303335423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351743679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3841552641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3709650287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2121975852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1648407288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231399487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1177085251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540115250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3457513719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1416926419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1834571014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4292997248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3354466372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1897775994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2528785817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1593019577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182037864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1247052535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2678119912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1901924141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356626657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3081535201"/>
                    </a:ext>
                  </a:extLst>
                </a:gridCol>
                <a:gridCol w="91231">
                  <a:extLst>
                    <a:ext uri="{9D8B030D-6E8A-4147-A177-3AD203B41FA5}">
                      <a16:colId xmlns:a16="http://schemas.microsoft.com/office/drawing/2014/main" val="83721593"/>
                    </a:ext>
                  </a:extLst>
                </a:gridCol>
              </a:tblGrid>
              <a:tr h="712777">
                <a:tc>
                  <a:txBody>
                    <a:bodyPr/>
                    <a:lstStyle/>
                    <a:p>
                      <a:pPr algn="ctr" fontAlgn="b"/>
                      <a:r>
                        <a:rPr lang="it-IT" sz="7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Agenzia </a:t>
                      </a:r>
                      <a:r>
                        <a:rPr lang="it-IT" sz="700" b="1" i="0" u="none" strike="noStrike" dirty="0">
                          <a:solidFill>
                            <a:srgbClr val="C00000"/>
                          </a:solidFill>
                          <a:effectLst/>
                          <a:latin typeface="Times New Roman" panose="02020603050405020304" pitchFamily="18" charset="0"/>
                        </a:rPr>
                        <a:t>del Demanio</a:t>
                      </a:r>
                      <a:endParaRPr lang="it-IT" sz="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3">
                  <a:txBody>
                    <a:bodyPr/>
                    <a:lstStyle/>
                    <a:p>
                      <a:pPr algn="ctr" fontAlgn="ctr"/>
                      <a:r>
                        <a:rPr lang="it-IT" sz="800" b="1" i="0" u="none" strike="noStrike" dirty="0">
                          <a:solidFill>
                            <a:srgbClr val="0F243E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4D79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37265837"/>
                  </a:ext>
                </a:extLst>
              </a:tr>
              <a:tr h="231085"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5">
                  <a:txBody>
                    <a:bodyPr/>
                    <a:lstStyle/>
                    <a:p>
                      <a:pPr algn="ctr" fontAlgn="b"/>
                      <a:endParaRPr lang="it-IT" sz="700" b="1" i="0" u="none" strike="noStrike">
                        <a:solidFill>
                          <a:srgbClr val="963634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8665"/>
                  </a:ext>
                </a:extLst>
              </a:tr>
              <a:tr h="617284">
                <a:tc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Rilievi ed indagini, PFTE, Progettazione definitiva, esecutiva, DL, esecuzione lavori e collaudo.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BBB59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2023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2024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2027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0433970"/>
                  </a:ext>
                </a:extLst>
              </a:tr>
              <a:tr h="151948">
                <a:tc>
                  <a:txBody>
                    <a:bodyPr/>
                    <a:lstStyle/>
                    <a:p>
                      <a:pPr algn="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Bimestre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05263411"/>
                  </a:ext>
                </a:extLst>
              </a:tr>
              <a:tr h="91648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EX CASERMA DE CRISTOFORIS (COMO)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504D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46648143"/>
                  </a:ext>
                </a:extLst>
              </a:tr>
              <a:tr h="170412">
                <a:tc>
                  <a:txBody>
                    <a:bodyPr/>
                    <a:lstStyle/>
                    <a:p>
                      <a:pPr algn="r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PFTE (già eseguito)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7245252"/>
                  </a:ext>
                </a:extLst>
              </a:tr>
              <a:tr h="151948">
                <a:tc>
                  <a:txBody>
                    <a:bodyPr/>
                    <a:lstStyle/>
                    <a:p>
                      <a:pPr algn="r" fontAlgn="ctr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gara progettazione e direzione lavori (importo € 2.000.000,00 circa)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93708343"/>
                  </a:ext>
                </a:extLst>
              </a:tr>
              <a:tr h="151948">
                <a:tc>
                  <a:txBody>
                    <a:bodyPr/>
                    <a:lstStyle/>
                    <a:p>
                      <a:pPr algn="r" fontAlgn="ctr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Progettazione Definitiva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722570"/>
                  </a:ext>
                </a:extLst>
              </a:tr>
              <a:tr h="151948">
                <a:tc>
                  <a:txBody>
                    <a:bodyPr/>
                    <a:lstStyle/>
                    <a:p>
                      <a:pPr algn="r" fontAlgn="ctr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Verifiche e Validazione definitivo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725023"/>
                  </a:ext>
                </a:extLst>
              </a:tr>
              <a:tr h="151948">
                <a:tc>
                  <a:txBody>
                    <a:bodyPr/>
                    <a:lstStyle/>
                    <a:p>
                      <a:pPr algn="r" fontAlgn="ctr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Progetto Esecutivo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778011"/>
                  </a:ext>
                </a:extLst>
              </a:tr>
              <a:tr h="151948">
                <a:tc>
                  <a:txBody>
                    <a:bodyPr/>
                    <a:lstStyle/>
                    <a:p>
                      <a:pPr algn="r" fontAlgn="ctr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Verifiche e Validazione esecutivo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9456075"/>
                  </a:ext>
                </a:extLst>
              </a:tr>
              <a:tr h="170412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APPALTO LAVORI 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A900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348185"/>
                  </a:ext>
                </a:extLst>
              </a:tr>
              <a:tr h="170412">
                <a:tc>
                  <a:txBody>
                    <a:bodyPr/>
                    <a:lstStyle/>
                    <a:p>
                      <a:pPr algn="r" fontAlgn="ctr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Gara per affidamento lavori (importo € 20.000.000,00)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95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296246"/>
                  </a:ext>
                </a:extLst>
              </a:tr>
              <a:tr h="170412">
                <a:tc>
                  <a:txBody>
                    <a:bodyPr/>
                    <a:lstStyle/>
                    <a:p>
                      <a:pPr algn="r" fontAlgn="ctr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Esecuzione lavori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95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6164246"/>
                  </a:ext>
                </a:extLst>
              </a:tr>
              <a:tr h="170412">
                <a:tc>
                  <a:txBody>
                    <a:bodyPr/>
                    <a:lstStyle/>
                    <a:p>
                      <a:pPr algn="r" fontAlgn="ctr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Collaudo dei lavori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95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8476053"/>
                  </a:ext>
                </a:extLst>
              </a:tr>
              <a:tr h="170412">
                <a:tc>
                  <a:txBody>
                    <a:bodyPr/>
                    <a:lstStyle/>
                    <a:p>
                      <a:pPr algn="r" fontAlgn="ctr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Consegna all'amministrazione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95D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it-IT" sz="5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58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4434211"/>
                  </a:ext>
                </a:extLst>
              </a:tr>
              <a:tr h="170412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RIFUNZIONALIZAZIONE PAPAZZINA "C"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74706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4998894"/>
                  </a:ext>
                </a:extLst>
              </a:tr>
              <a:tr h="170412">
                <a:tc>
                  <a:txBody>
                    <a:bodyPr/>
                    <a:lstStyle/>
                    <a:p>
                      <a:pPr algn="r" fontAlgn="ctr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progettazione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0353481"/>
                  </a:ext>
                </a:extLst>
              </a:tr>
              <a:tr h="170412">
                <a:tc>
                  <a:txBody>
                    <a:bodyPr/>
                    <a:lstStyle/>
                    <a:p>
                      <a:pPr algn="r" fontAlgn="ctr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Esecuzione lavori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0350079"/>
                  </a:ext>
                </a:extLst>
              </a:tr>
              <a:tr h="170412">
                <a:tc>
                  <a:txBody>
                    <a:bodyPr/>
                    <a:lstStyle/>
                    <a:p>
                      <a:pPr algn="r" fontAlgn="ctr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traslocchi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1975627"/>
                  </a:ext>
                </a:extLst>
              </a:tr>
              <a:tr h="170412">
                <a:tc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it-IT" sz="5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1389632"/>
                  </a:ext>
                </a:extLst>
              </a:tr>
              <a:tr h="170412">
                <a:tc>
                  <a:txBody>
                    <a:bodyPr/>
                    <a:lstStyle/>
                    <a:p>
                      <a:pPr algn="r" fontAlgn="ctr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termine previsto per consegna CANDIOLO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9464129"/>
                  </a:ext>
                </a:extLst>
              </a:tr>
              <a:tr h="170412">
                <a:tc>
                  <a:txBody>
                    <a:bodyPr/>
                    <a:lstStyle/>
                    <a:p>
                      <a:pPr algn="r" fontAlgn="ctr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19367284"/>
                  </a:ext>
                </a:extLst>
              </a:tr>
              <a:tr h="176215"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2022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3"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2023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2024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2025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2026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12">
                  <a:txBody>
                    <a:bodyPr/>
                    <a:lstStyle/>
                    <a:p>
                      <a:pPr algn="ctr" fontAlgn="b"/>
                      <a:r>
                        <a:rPr lang="it-IT" sz="500" b="1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2027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5582128"/>
                  </a:ext>
                </a:extLst>
              </a:tr>
              <a:tr h="170412">
                <a:tc>
                  <a:txBody>
                    <a:bodyPr/>
                    <a:lstStyle/>
                    <a:p>
                      <a:pPr algn="l" fontAlgn="b"/>
                      <a:endParaRPr lang="it-IT" sz="5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01509888"/>
                  </a:ext>
                </a:extLst>
              </a:tr>
            </a:tbl>
          </a:graphicData>
        </a:graphic>
      </p:graphicFrame>
      <p:pic>
        <p:nvPicPr>
          <p:cNvPr id="6" name="Immagin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2640" y="2780928"/>
            <a:ext cx="284346" cy="19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8607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COUNT" val="10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10699</TotalTime>
  <Words>680</Words>
  <Application>Microsoft Office PowerPoint</Application>
  <PresentationFormat>A4 (21x29,7 cm)</PresentationFormat>
  <Paragraphs>1361</Paragraphs>
  <Slides>9</Slides>
  <Notes>1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4" baseType="lpstr">
      <vt:lpstr>Arial</vt:lpstr>
      <vt:lpstr>Calibri</vt:lpstr>
      <vt:lpstr>Times New Roman</vt:lpstr>
      <vt:lpstr>Wingdings</vt:lpstr>
      <vt:lpstr>Tema di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Company>Ministero dell'Economia e della Finanze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SILVESTRI ALESSANDRO</dc:creator>
  <cp:lastModifiedBy>DRAGONETTI MANOLA</cp:lastModifiedBy>
  <cp:revision>892</cp:revision>
  <cp:lastPrinted>2021-05-10T11:14:09Z</cp:lastPrinted>
  <dcterms:created xsi:type="dcterms:W3CDTF">2018-01-25T09:30:59Z</dcterms:created>
  <dcterms:modified xsi:type="dcterms:W3CDTF">2021-10-13T12:26:37Z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9AB031B5-A40F-40D4-BC7B-075216DD77A1</vt:lpwstr>
  </property>
  <property fmtid="{D5CDD505-2E9C-101B-9397-08002B2CF9AE}" pid="3" name="ArticulatePath">
    <vt:lpwstr>Progetto format documenti DRUO 4</vt:lpwstr>
  </property>
</Properties>
</file>